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tags/tag1.xml" ContentType="application/vnd.openxmlformats-officedocument.presentationml.tags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  <p:sldMasterId id="2147483687" r:id="rId2"/>
    <p:sldMasterId id="2147483689" r:id="rId3"/>
    <p:sldMasterId id="2147483691" r:id="rId4"/>
    <p:sldMasterId id="2147483697" r:id="rId5"/>
    <p:sldMasterId id="2147483699" r:id="rId6"/>
  </p:sldMasterIdLst>
  <p:notesMasterIdLst>
    <p:notesMasterId r:id="rId16"/>
  </p:notesMasterIdLst>
  <p:handoutMasterIdLst>
    <p:handoutMasterId r:id="rId17"/>
  </p:handoutMasterIdLst>
  <p:sldIdLst>
    <p:sldId id="256" r:id="rId7"/>
    <p:sldId id="260" r:id="rId8"/>
    <p:sldId id="263" r:id="rId9"/>
    <p:sldId id="259" r:id="rId10"/>
    <p:sldId id="258" r:id="rId11"/>
    <p:sldId id="265" r:id="rId12"/>
    <p:sldId id="264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00"/>
    </p:penClr>
  </p:showPr>
  <p:clrMru>
    <a:srgbClr val="000000"/>
    <a:srgbClr val="FF3300"/>
    <a:srgbClr val="00FFFF"/>
    <a:srgbClr val="00FF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649" autoAdjust="0"/>
  </p:normalViewPr>
  <p:slideViewPr>
    <p:cSldViewPr>
      <p:cViewPr varScale="1">
        <p:scale>
          <a:sx n="85" d="100"/>
          <a:sy n="85" d="100"/>
        </p:scale>
        <p:origin x="-137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D55C89ED-2756-42DE-A881-0762B752BD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9FC4C789-FD5B-42DE-A316-466FB14D5E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9113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4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4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4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4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4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4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4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4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4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4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5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5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5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5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5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5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15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15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115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115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116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116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F749159-8303-48B2-AEAE-153B7E7081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1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1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57" grpId="0"/>
      <p:bldP spid="9115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1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11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9CCAA-9A7F-40B9-92EE-4DA2566CFF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5D157-4100-412E-8E20-BA29FD2550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36C7FFA-F6AC-4C7B-917F-FF60870F75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  <p:bldP spid="9421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2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42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F6D6B-EB90-4F5B-A605-1547A499ED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B878F-F648-49EE-A6A3-7BC32CB0E4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6854A-BF84-4193-9CD1-E014B34430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CCA87-90C7-4802-BC70-82C2365B5D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1DE0C-736B-4F09-BD0B-07BAF6E3F2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70920-745C-4496-BB86-4EFB3462B5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23CE9-AEC8-4633-A638-4627969E39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3A97D-8FC9-470E-B0C8-C56E09EA48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24CF0-88A9-487C-9446-7B2569D57C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A1CF5-17FA-4922-A315-F5F6C268EA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543BA-EBAA-49E2-80F5-2E96591234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E56326D-7600-47FC-A281-50B4E6CA32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28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97283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84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85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286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287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288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28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729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7291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7292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7293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AA2C8A-BF32-4C9F-9231-C1212D0AC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7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9" grpId="0"/>
      <p:bldP spid="9729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2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729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55236-1B20-4C89-8705-43F3464C4A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F5D58-8FF2-486B-8ABA-6D2208A76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F7FBF-BB61-46B8-9AD9-D52905CEF2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05C62-F0CF-4AB4-A943-49984D3A49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6BE16-42B9-4B6A-B168-25F0C7E21B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4B92A-C132-44EE-B8B6-6A52448CCB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900BC-26E2-40E0-B657-B4CCE1E447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D05C-AB6A-4B0B-9DE4-BDCEDE11CF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121D6-8F27-4728-99ED-46D2014EB1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E338C-85A8-4209-BE78-E63A6AC76D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EDC5D-22DB-4723-A582-F5842886E7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103427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28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342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3432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CE79A57-062B-4841-A32E-F365154994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43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4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34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3433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A5090-9E1B-4E8B-9A28-C0576ADA06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E1F44-D97E-48DB-977A-5CDA9254DF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8EB3A-0A83-4F69-ABFC-B374882935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CE093-48D1-495B-ACB5-AED6C2FDCD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FB1DF-0D5C-493B-B447-EC63C96761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A5F6B-716C-4F05-A0C9-72CE4A146F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F1614-DEFB-43F4-BFA4-DB02A993DA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6696C-334E-45A7-BA42-544983DBEB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A8724-EA32-44A9-B2DC-FE6A809E4E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B601F-BD32-4E09-9051-5D12AC3F70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37A49-428D-483A-BC17-347C4187DC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116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116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16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6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16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16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162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16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163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7528DE-F25E-4E2D-8C57-FC3674532C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1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7" grpId="0"/>
      <p:bldP spid="11162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6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16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BAC3A1-53A4-4E77-8ADB-2374FC6D2C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8859D8-8CF8-4C2A-B6FE-F6FF550660B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70CF26-E98C-4039-BA07-1FFEE93E5B9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B320B-B0D9-42D9-A593-8A6BB7950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50B6BE-47D6-4A39-8F0A-95BED86CD5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59EDED-7CB1-436D-988D-A0DD3E159F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8B59A5-4E7D-41F6-8191-0CF06D0518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D612E6-1D76-4862-B84D-BCACA76BF2F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4C1F402-C9C7-410A-9DB3-B3610CE4B2C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5CB6E0-BCAA-4AC1-AA38-B6DBAA1A984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024DBC-E052-43D5-8B34-9EC6D3809B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469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7B9AB2D-AF2A-48AE-8769-BCF2D49EE0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4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/>
      <p:bldP spid="11469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6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46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791C2-B3A5-4A71-8E43-B38B59027B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6E742-A278-458B-ADA7-D352458074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E33F6-0C1C-49B2-861B-A1ABD035D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6F0F7-E00D-4DD4-A337-71574BE491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75C3F-35ED-41C9-AF9F-3E9EA6CDD7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E586C-D988-4A96-9DFE-4B4C6C07F6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8CA06-EC3D-4FDF-8371-04DE20E538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D8A65-221A-4DE4-B27E-7756F8A37D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BC99D-79C0-49BE-AB1C-418F86A1F2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531ED-2436-4E08-ADE9-C85AF80123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7D96B-F36E-4D33-9C9A-E4681E0B93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F23FF-F0AA-4A2F-B1B9-E6719BC073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FD387-D56E-47B4-84C3-932FEB2997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55B97-6C2B-4FA1-89E5-92C72AD926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1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9011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1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1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1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1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2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2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2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2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2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2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2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2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2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2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3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3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3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013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01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013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013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013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9461393-95E1-4513-BAAB-E7168F5EF13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0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0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0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0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0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01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33" grpId="0"/>
      <p:bldP spid="9013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013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013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013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013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01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261562F-0B14-4784-B1EB-14DE04D76E7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6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9318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1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318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1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318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1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318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1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318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1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318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25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9625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26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26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26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6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6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6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6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626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626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626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1743B541-2CB7-44C4-AB33-6ECC574277B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627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627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6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6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6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6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6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70" grpId="0"/>
      <p:bldP spid="9627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2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627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2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627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2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627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2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627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2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962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0240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0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0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0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45A2FBF-271E-4A0C-81D6-B3C5B1BDC98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4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5" grpId="0"/>
      <p:bldP spid="102406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40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40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40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40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40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226E8F55-DA1F-447C-8AC4-D41787D5336E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105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105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105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5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06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06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06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06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0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0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0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0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0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5" grpId="0"/>
      <p:bldP spid="11060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060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060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060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060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060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366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BD941506-5C02-4FB4-AEFC-9E00E1A3B41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  <p:bldP spid="11366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6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6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6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6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36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8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Characterization in Literature</a:t>
            </a:r>
            <a:br>
              <a:rPr lang="en-US"/>
            </a:b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b="1"/>
              <a:t>Review: What is characterization?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0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What is Characterization?</a:t>
            </a:r>
            <a:br>
              <a:rPr lang="en-US" sz="40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sz="40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200" b="1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author reveals the personality of the character.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75438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>
              <a:effectLst>
                <a:outerShdw blurRad="38100" dist="38100" dir="2700000" algn="tl">
                  <a:srgbClr val="003366"/>
                </a:outerShdw>
              </a:effectLst>
            </a:endParaRPr>
          </a:p>
          <a:p>
            <a:r>
              <a:rPr lang="en-US" sz="2800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r>
              <a:rPr lang="en-US" sz="2800">
                <a:effectLst>
                  <a:outerShdw blurRad="38100" dist="38100" dir="2700000" algn="tl">
                    <a:srgbClr val="003366"/>
                  </a:outerShdw>
                </a:effectLst>
              </a:rPr>
              <a:t> </a:t>
            </a:r>
            <a:r>
              <a:rPr lang="en-US" sz="2800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Methods of Characterization</a:t>
            </a:r>
          </a:p>
          <a:p>
            <a:pPr>
              <a:buFont typeface="Wingdings" pitchFamily="2" charset="2"/>
              <a:buNone/>
            </a:pPr>
            <a:endParaRPr lang="en-US" sz="2800">
              <a:solidFill>
                <a:srgbClr val="00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2" charset="2"/>
              <a:buNone/>
            </a:pPr>
            <a:r>
              <a:rPr lang="en-US">
                <a:effectLst>
                  <a:outerShdw blurRad="38100" dist="38100" dir="2700000" algn="tl">
                    <a:srgbClr val="003366"/>
                  </a:outerShdw>
                </a:effectLst>
              </a:rPr>
              <a:t>Physical- looks, appearance</a:t>
            </a:r>
          </a:p>
          <a:p>
            <a:pPr>
              <a:buFont typeface="Wingdings" pitchFamily="2" charset="2"/>
              <a:buNone/>
            </a:pPr>
            <a:r>
              <a:rPr lang="en-US">
                <a:effectLst>
                  <a:outerShdw blurRad="38100" dist="38100" dir="2700000" algn="tl">
                    <a:srgbClr val="003366"/>
                  </a:outerShdw>
                </a:effectLst>
              </a:rPr>
              <a:t>Intellectual- intelligence, education</a:t>
            </a:r>
          </a:p>
          <a:p>
            <a:pPr>
              <a:buFont typeface="Wingdings" pitchFamily="2" charset="2"/>
              <a:buNone/>
            </a:pPr>
            <a:r>
              <a:rPr lang="en-US">
                <a:effectLst>
                  <a:outerShdw blurRad="38100" dist="38100" dir="2700000" algn="tl">
                    <a:srgbClr val="003366"/>
                  </a:outerShdw>
                </a:effectLst>
              </a:rPr>
              <a:t>Emotional- feelings</a:t>
            </a:r>
          </a:p>
          <a:p>
            <a:pPr>
              <a:buFont typeface="Wingdings" pitchFamily="2" charset="2"/>
              <a:buNone/>
            </a:pPr>
            <a:r>
              <a:rPr lang="en-US">
                <a:effectLst>
                  <a:outerShdw blurRad="38100" dist="38100" dir="2700000" algn="tl">
                    <a:srgbClr val="003366"/>
                  </a:outerShdw>
                </a:effectLst>
              </a:rPr>
              <a:t>Moral- right vs. wrong</a:t>
            </a:r>
          </a:p>
          <a:p>
            <a:pPr>
              <a:buFont typeface="Wingdings" pitchFamily="2" charset="2"/>
              <a:buNone/>
            </a:pPr>
            <a:endParaRPr lang="en-US">
              <a:effectLst>
                <a:outerShdw blurRad="38100" dist="38100" dir="2700000" algn="tl">
                  <a:srgbClr val="003366"/>
                </a:outerShdw>
              </a:effectLst>
            </a:endParaRPr>
          </a:p>
          <a:p>
            <a:endParaRPr lang="en-US" sz="2800">
              <a:effectLst>
                <a:outerShdw blurRad="38100" dist="38100" dir="2700000" algn="tl">
                  <a:srgbClr val="003366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Direct Characterization</a:t>
            </a:r>
            <a:br>
              <a:rPr lang="en-US" sz="40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400" b="0">
                <a:solidFill>
                  <a:srgbClr val="FF3300"/>
                </a:solidFill>
                <a:effectLst/>
                <a:latin typeface="Arial Unicode MS" pitchFamily="34" charset="-128"/>
              </a:rPr>
              <a:t>The author writes the character traits in a direct sentence.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effectLst>
                  <a:outerShdw blurRad="38100" dist="38100" dir="2700000" algn="tl">
                    <a:srgbClr val="006600"/>
                  </a:outerShdw>
                </a:effectLst>
              </a:rPr>
              <a:t>Examples: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effectLst>
                  <a:outerShdw blurRad="38100" dist="38100" dir="2700000" algn="tl">
                    <a:srgbClr val="006600"/>
                  </a:outerShdw>
                </a:effectLst>
              </a:rPr>
              <a:t>Joe is tall and kind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>
              <a:effectLst>
                <a:outerShdw blurRad="38100" dist="38100" dir="2700000" algn="tl">
                  <a:srgbClr val="00660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effectLst>
                  <a:outerShdw blurRad="38100" dist="38100" dir="2700000" algn="tl">
                    <a:srgbClr val="006600"/>
                  </a:outerShdw>
                </a:effectLst>
              </a:rPr>
              <a:t>Meagan has blond hair. </a:t>
            </a:r>
            <a:endParaRPr lang="en-US" sz="2800" b="1">
              <a:effectLst>
                <a:outerShdw blurRad="38100" dist="38100" dir="2700000" algn="tl">
                  <a:srgbClr val="00660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>
              <a:effectLst>
                <a:outerShdw blurRad="38100" dist="38100" dir="2700000" algn="tl">
                  <a:srgbClr val="00660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effectLst>
                  <a:outerShdw blurRad="38100" dist="38100" dir="2700000" algn="tl">
                    <a:srgbClr val="006600"/>
                  </a:outerShdw>
                </a:effectLst>
              </a:rPr>
              <a:t>Corey enjoys talking and hanging out with his friends.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>
              <a:effectLst>
                <a:outerShdw blurRad="38100" dist="38100" dir="2700000" algn="tl">
                  <a:srgbClr val="00660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effectLst>
                  <a:outerShdw blurRad="38100" dist="38100" dir="2700000" algn="tl">
                    <a:srgbClr val="006600"/>
                  </a:outerShdw>
                </a:effectLst>
              </a:rPr>
              <a:t>Caitlyn always considers the feelings of others. </a:t>
            </a:r>
          </a:p>
          <a:p>
            <a:pPr>
              <a:lnSpc>
                <a:spcPct val="90000"/>
              </a:lnSpc>
            </a:pPr>
            <a:endParaRPr lang="en-US" sz="2800">
              <a:effectLst>
                <a:outerShdw blurRad="38100" dist="38100" dir="2700000" algn="tl">
                  <a:srgbClr val="006600"/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en-US" sz="2800">
              <a:effectLst>
                <a:outerShdw blurRad="38100" dist="38100" dir="2700000" algn="tl">
                  <a:srgbClr val="00660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>
              <a:effectLst>
                <a:outerShdw blurRad="38100" dist="38100" dir="2700000" algn="tl">
                  <a:srgbClr val="0066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Indirect Characterization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b="1"/>
          </a:p>
          <a:p>
            <a:pPr>
              <a:lnSpc>
                <a:spcPct val="90000"/>
              </a:lnSpc>
            </a:pPr>
            <a:r>
              <a:rPr lang="en-US" b="1"/>
              <a:t>The reader does the work. </a:t>
            </a:r>
          </a:p>
          <a:p>
            <a:pPr>
              <a:lnSpc>
                <a:spcPct val="90000"/>
              </a:lnSpc>
            </a:pPr>
            <a:endParaRPr lang="en-US" b="1"/>
          </a:p>
          <a:p>
            <a:pPr>
              <a:lnSpc>
                <a:spcPct val="90000"/>
              </a:lnSpc>
            </a:pPr>
            <a:r>
              <a:rPr lang="en-US" b="1"/>
              <a:t>The reader examines the actions, words, feelings, appearance and thoughts of the character.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b="1"/>
          </a:p>
          <a:p>
            <a:pPr>
              <a:lnSpc>
                <a:spcPct val="90000"/>
              </a:lnSpc>
            </a:pPr>
            <a:endParaRPr lang="en-US" b="1"/>
          </a:p>
          <a:p>
            <a:pPr>
              <a:lnSpc>
                <a:spcPct val="90000"/>
              </a:lnSpc>
            </a:pPr>
            <a:endParaRPr lang="en-US" b="1"/>
          </a:p>
          <a:p>
            <a:pPr>
              <a:lnSpc>
                <a:spcPct val="90000"/>
              </a:lnSpc>
            </a:pP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Indirect Characterization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Speech – What does the character say? How does the character speak?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Thoughts – What is revealed through the character’s private thoughts and feelings.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Actions- What does the character do? How does the character behave?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Looks – What does the character look like? How does the character dress?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b="1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chemeClr val="bg2"/>
                </a:solidFill>
              </a:rPr>
              <a:t>Examples of Indirect Characterization</a:t>
            </a: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“</a:t>
            </a:r>
            <a:r>
              <a:rPr lang="en-US" b="1">
                <a:solidFill>
                  <a:schemeClr val="bg2"/>
                </a:solidFill>
              </a:rPr>
              <a:t>Don’t you think we should pick up this mess before mom gets home?</a:t>
            </a:r>
          </a:p>
          <a:p>
            <a:r>
              <a:rPr lang="en-US" b="1">
                <a:solidFill>
                  <a:schemeClr val="bg2"/>
                </a:solidFill>
              </a:rPr>
              <a:t>“Let’s not jump to any conclusions, maybe there’s a reasonable explanation for this.”</a:t>
            </a:r>
          </a:p>
          <a:p>
            <a:r>
              <a:rPr lang="en-US" b="1">
                <a:solidFill>
                  <a:schemeClr val="bg2"/>
                </a:solidFill>
              </a:rPr>
              <a:t>“If you look at me like that one more time, I’ll kill you.”</a:t>
            </a:r>
          </a:p>
          <a:p>
            <a:endParaRPr lang="en-US" b="1">
              <a:solidFill>
                <a:schemeClr val="bg2"/>
              </a:solidFill>
            </a:endParaRPr>
          </a:p>
          <a:p>
            <a:endParaRPr lang="en-US" b="1">
              <a:solidFill>
                <a:schemeClr val="bg2"/>
              </a:solidFill>
            </a:endParaRPr>
          </a:p>
          <a:p>
            <a:endParaRPr lang="en-US" b="1"/>
          </a:p>
          <a:p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 or Indirect?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patient boy and quiet girl were both well mannered and did not disobey their mother.</a:t>
            </a:r>
          </a:p>
          <a:p>
            <a:r>
              <a:rPr lang="en-US"/>
              <a:t>“All we do is sit, sit, sit. I hate this! Let’s get up and start moving.”</a:t>
            </a:r>
          </a:p>
          <a:p>
            <a:r>
              <a:rPr lang="en-US"/>
              <a:t> “I’m telling you now, sit down and shut up or I’ll flatten you!”</a:t>
            </a:r>
          </a:p>
          <a:p>
            <a:r>
              <a:rPr lang="en-US"/>
              <a:t>Mary is the smartest girl in 9</a:t>
            </a:r>
            <a:r>
              <a:rPr lang="en-US" baseline="30000"/>
              <a:t>th</a:t>
            </a:r>
            <a:r>
              <a:rPr lang="en-US"/>
              <a:t> grade. 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Task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Using direct and indirect characterization, you are going to create a personality description for Juror 3, Juror 8, or Juror 10. 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Juror 3 Carlos, Connor, Jeremy</a:t>
            </a:r>
          </a:p>
          <a:p>
            <a:r>
              <a:rPr lang="en-US" sz="4000" dirty="0" smtClean="0"/>
              <a:t>Juror 8 Erik, Kurt, Brandon</a:t>
            </a:r>
          </a:p>
          <a:p>
            <a:r>
              <a:rPr lang="en-US" sz="4000" dirty="0" smtClean="0"/>
              <a:t>Juror 10 </a:t>
            </a:r>
            <a:r>
              <a:rPr lang="en-US" sz="4000" dirty="0" err="1" smtClean="0"/>
              <a:t>Almir</a:t>
            </a:r>
            <a:r>
              <a:rPr lang="en-US" sz="4000" dirty="0"/>
              <a:t> </a:t>
            </a:r>
            <a:r>
              <a:rPr lang="en-US" sz="4000" dirty="0" smtClean="0"/>
              <a:t>and Phil</a:t>
            </a:r>
          </a:p>
          <a:p>
            <a:pPr algn="ctr">
              <a:buNone/>
            </a:pPr>
            <a:r>
              <a:rPr lang="en-US" sz="2400" b="1" dirty="0" smtClean="0">
                <a:solidFill>
                  <a:srgbClr val="FF0000"/>
                </a:solidFill>
                <a:effectLst/>
              </a:rPr>
              <a:t>Each group member must contribute at least one quote.</a:t>
            </a:r>
          </a:p>
          <a:p>
            <a:pPr algn="ctr">
              <a:buNone/>
            </a:pPr>
            <a:r>
              <a:rPr lang="en-US" sz="2400" b="1" dirty="0" smtClean="0">
                <a:solidFill>
                  <a:srgbClr val="FF0000"/>
                </a:solidFill>
                <a:effectLst/>
              </a:rPr>
              <a:t>Each group member must complete their own worksheet</a:t>
            </a:r>
          </a:p>
          <a:p>
            <a:pPr algn="ctr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4400" dirty="0" smtClean="0"/>
              <a:t>Get started!</a:t>
            </a:r>
            <a:endParaRPr lang="en-US" sz="440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1.1|0.5|0.4|0.3|0.3|0.4"/>
</p:tagLst>
</file>

<file path=ppt/theme/theme1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Slit">
  <a:themeElements>
    <a:clrScheme name="Slit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li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louds">
  <a:themeElements>
    <a:clrScheme name="Clouds 2">
      <a:dk1>
        <a:srgbClr val="000066"/>
      </a:dk1>
      <a:lt1>
        <a:srgbClr val="FFFFFF"/>
      </a:lt1>
      <a:dk2>
        <a:srgbClr val="00A2DC"/>
      </a:dk2>
      <a:lt2>
        <a:srgbClr val="FFFFFF"/>
      </a:lt2>
      <a:accent1>
        <a:srgbClr val="0079A4"/>
      </a:accent1>
      <a:accent2>
        <a:srgbClr val="33CCCC"/>
      </a:accent2>
      <a:accent3>
        <a:srgbClr val="AACEEB"/>
      </a:accent3>
      <a:accent4>
        <a:srgbClr val="DADADA"/>
      </a:accent4>
      <a:accent5>
        <a:srgbClr val="AABECF"/>
      </a:accent5>
      <a:accent6>
        <a:srgbClr val="2DB9B9"/>
      </a:accent6>
      <a:hlink>
        <a:srgbClr val="FFFFCC"/>
      </a:hlink>
      <a:folHlink>
        <a:srgbClr val="FFCC00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ream 2">
    <a:dk1>
      <a:srgbClr val="3E3E5C"/>
    </a:dk1>
    <a:lt1>
      <a:srgbClr val="FFFFFF"/>
    </a:lt1>
    <a:dk2>
      <a:srgbClr val="666699"/>
    </a:dk2>
    <a:lt2>
      <a:srgbClr val="DFDFE9"/>
    </a:lt2>
    <a:accent1>
      <a:srgbClr val="CC66FF"/>
    </a:accent1>
    <a:accent2>
      <a:srgbClr val="679ACD"/>
    </a:accent2>
    <a:accent3>
      <a:srgbClr val="B8B8CA"/>
    </a:accent3>
    <a:accent4>
      <a:srgbClr val="DADADA"/>
    </a:accent4>
    <a:accent5>
      <a:srgbClr val="E2B8FF"/>
    </a:accent5>
    <a:accent6>
      <a:srgbClr val="5D8BBA"/>
    </a:accent6>
    <a:hlink>
      <a:srgbClr val="CCECFF"/>
    </a:hlink>
    <a:folHlink>
      <a:srgbClr val="CCCCFF"/>
    </a:folHlink>
  </a:clrScheme>
</a:themeOverride>
</file>

<file path=ppt/theme/themeOverride2.xml><?xml version="1.0" encoding="utf-8"?>
<a:themeOverride xmlns:a="http://schemas.openxmlformats.org/drawingml/2006/main">
  <a:clrScheme name="Clouds 2">
    <a:dk1>
      <a:srgbClr val="000066"/>
    </a:dk1>
    <a:lt1>
      <a:srgbClr val="FFFFFF"/>
    </a:lt1>
    <a:dk2>
      <a:srgbClr val="00A2DC"/>
    </a:dk2>
    <a:lt2>
      <a:srgbClr val="FFFFFF"/>
    </a:lt2>
    <a:accent1>
      <a:srgbClr val="0079A4"/>
    </a:accent1>
    <a:accent2>
      <a:srgbClr val="33CCCC"/>
    </a:accent2>
    <a:accent3>
      <a:srgbClr val="AACEEB"/>
    </a:accent3>
    <a:accent4>
      <a:srgbClr val="DADADA"/>
    </a:accent4>
    <a:accent5>
      <a:srgbClr val="AABECF"/>
    </a:accent5>
    <a:accent6>
      <a:srgbClr val="2DB9B9"/>
    </a:accent6>
    <a:hlink>
      <a:srgbClr val="FFFFCC"/>
    </a:hlink>
    <a:folHlink>
      <a:srgbClr val="FF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362</TotalTime>
  <Words>330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Times New Roman</vt:lpstr>
      <vt:lpstr>Wingdings</vt:lpstr>
      <vt:lpstr>Tahoma</vt:lpstr>
      <vt:lpstr>Arial Black</vt:lpstr>
      <vt:lpstr>Garamond</vt:lpstr>
      <vt:lpstr>Arial Unicode MS</vt:lpstr>
      <vt:lpstr>Maple</vt:lpstr>
      <vt:lpstr>Textured</vt:lpstr>
      <vt:lpstr>Glass Layers</vt:lpstr>
      <vt:lpstr>Slit</vt:lpstr>
      <vt:lpstr>Stream</vt:lpstr>
      <vt:lpstr>Clouds</vt:lpstr>
      <vt:lpstr>Characterization in Literature </vt:lpstr>
      <vt:lpstr> What is Characterization?  The author reveals the personality of the character.</vt:lpstr>
      <vt:lpstr>Direct Characterization The author writes the character traits in a direct sentence.</vt:lpstr>
      <vt:lpstr>Indirect Characterization</vt:lpstr>
      <vt:lpstr>Indirect Characterization</vt:lpstr>
      <vt:lpstr>Examples of Indirect Characterization</vt:lpstr>
      <vt:lpstr>Direct or Indirect?</vt:lpstr>
      <vt:lpstr>Your Task</vt:lpstr>
      <vt:lpstr>Groups</vt:lpstr>
    </vt:vector>
  </TitlesOfParts>
  <Company>Home Business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in Literature</dc:title>
  <dc:creator>Carol Sciscente</dc:creator>
  <cp:lastModifiedBy>Monique Bonfiglio</cp:lastModifiedBy>
  <cp:revision>12</cp:revision>
  <dcterms:created xsi:type="dcterms:W3CDTF">2006-09-21T23:59:04Z</dcterms:created>
  <dcterms:modified xsi:type="dcterms:W3CDTF">2009-10-20T02:08:03Z</dcterms:modified>
</cp:coreProperties>
</file>